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70" r:id="rId6"/>
    <p:sldId id="272" r:id="rId7"/>
    <p:sldId id="271" r:id="rId8"/>
    <p:sldId id="260" r:id="rId9"/>
    <p:sldId id="261" r:id="rId10"/>
    <p:sldId id="262" r:id="rId11"/>
    <p:sldId id="263" r:id="rId12"/>
    <p:sldId id="276" r:id="rId13"/>
    <p:sldId id="277" r:id="rId14"/>
    <p:sldId id="275" r:id="rId15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Josefin Slab" panose="02000000000000000000" pitchFamily="2" charset="77"/>
      <p:regular r:id="rId22"/>
      <p:bold r:id="rId23"/>
      <p:italic r:id="rId24"/>
      <p:boldItalic r:id="rId25"/>
    </p:embeddedFont>
    <p:embeddedFont>
      <p:font typeface="Josefin Slab Light" panose="02000000000000000000" pitchFamily="2" charset="77"/>
      <p:regular r:id="rId26"/>
      <p:bold r:id="rId27"/>
      <p:italic r:id="rId28"/>
      <p:boldItalic r:id="rId29"/>
    </p:embeddedFont>
    <p:embeddedFont>
      <p:font typeface="Meddon" panose="02000000000000000000" pitchFamily="2" charset="77"/>
      <p:regular r:id="rId30"/>
    </p:embeddedFont>
    <p:embeddedFont>
      <p:font typeface="Oswald" pitchFamily="2" charset="77"/>
      <p:regular r:id="rId31"/>
      <p:bold r:id="rId32"/>
    </p:embeddedFont>
    <p:embeddedFont>
      <p:font typeface="Oswald Regular" pitchFamily="2" charset="7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/>
    <p:restoredTop sz="94754"/>
  </p:normalViewPr>
  <p:slideViewPr>
    <p:cSldViewPr snapToGrid="0" snapToObjects="1">
      <p:cViewPr varScale="1">
        <p:scale>
          <a:sx n="96" d="100"/>
          <a:sy n="9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8e2750e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8e2750e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08e2750e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08e2750e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2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08e2750e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08e2750e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0ec37c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0ec37c7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0ec37c7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0ec37c7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0ec37c7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0ec37c7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1600e90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1600e90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08e2750e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08e2750e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24ac93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24ac93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08e2750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08e2750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8e2750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8e2750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erteachingfellows.weebly.com" TargetMode="External"/><Relationship Id="rId2" Type="http://schemas.openxmlformats.org/officeDocument/2006/relationships/hyperlink" Target="http://www.cerra.org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t="37395" b="23887"/>
          <a:stretch/>
        </p:blipFill>
        <p:spPr>
          <a:xfrm>
            <a:off x="0" y="3031000"/>
            <a:ext cx="9144001" cy="211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8" y="862413"/>
            <a:ext cx="80867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463" y="1805400"/>
            <a:ext cx="2327103" cy="557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B2B97-007D-9C4F-975F-DB9E32AEA35E}"/>
              </a:ext>
            </a:extLst>
          </p:cNvPr>
          <p:cNvSpPr txBox="1"/>
          <p:nvPr/>
        </p:nvSpPr>
        <p:spPr>
          <a:xfrm>
            <a:off x="4028661" y="278296"/>
            <a:ext cx="184731" cy="307777"/>
          </a:xfrm>
          <a:prstGeom prst="rect">
            <a:avLst/>
          </a:prstGeom>
          <a:solidFill>
            <a:srgbClr val="1C4587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2815200" y="4572350"/>
            <a:ext cx="3513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Junior Cohort 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20936"/>
          <a:stretch/>
        </p:blipFill>
        <p:spPr>
          <a:xfrm>
            <a:off x="832088" y="321450"/>
            <a:ext cx="7479824" cy="419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2815200" y="4554550"/>
            <a:ext cx="3513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Senior Cohort 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15775"/>
          <a:stretch/>
        </p:blipFill>
        <p:spPr>
          <a:xfrm>
            <a:off x="659563" y="152400"/>
            <a:ext cx="7824870" cy="44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40FBF0-3804-FC40-96B8-74E350902395}"/>
              </a:ext>
            </a:extLst>
          </p:cNvPr>
          <p:cNvSpPr/>
          <p:nvPr/>
        </p:nvSpPr>
        <p:spPr>
          <a:xfrm>
            <a:off x="341513" y="213059"/>
            <a:ext cx="8460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u="sng" dirty="0">
                <a:solidFill>
                  <a:schemeClr val="tx1"/>
                </a:solidFill>
                <a:latin typeface="Cooper Black" panose="0208090404030B020404" pitchFamily="18" charset="77"/>
              </a:rPr>
              <a:t>Kind of Interested in Teaching Fellows?</a:t>
            </a:r>
            <a:endParaRPr lang="en-US" sz="3200" dirty="0">
              <a:solidFill>
                <a:schemeClr val="tx1"/>
              </a:solidFill>
              <a:latin typeface="Cooper Black" panose="0208090404030B020404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F837C-6A1F-354E-9235-7103A95FE6CF}"/>
              </a:ext>
            </a:extLst>
          </p:cNvPr>
          <p:cNvSpPr txBox="1"/>
          <p:nvPr/>
        </p:nvSpPr>
        <p:spPr>
          <a:xfrm>
            <a:off x="291548" y="2769704"/>
            <a:ext cx="680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9BB5B-7AAD-C448-B510-C6C6D4C7D1FD}"/>
              </a:ext>
            </a:extLst>
          </p:cNvPr>
          <p:cNvSpPr txBox="1"/>
          <p:nvPr/>
        </p:nvSpPr>
        <p:spPr>
          <a:xfrm>
            <a:off x="894521" y="1079033"/>
            <a:ext cx="7354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lvl="0" algn="ctr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Go to</a:t>
            </a:r>
            <a:r>
              <a:rPr lang="en-US" sz="2400" u="sng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 South Carolina</a:t>
            </a:r>
            <a:r>
              <a:rPr lang="en-US" sz="2400" u="sng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’s Teaching Fellows website (www.cerra.org</a:t>
            </a:r>
            <a:r>
              <a:rPr lang="en-US" sz="2400" u="sng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 to find out more about other the SC Teaching Fellow’s program, as well as other Teaching Fellow institutions around the State. </a:t>
            </a:r>
          </a:p>
          <a:p>
            <a:pPr marL="101600" lvl="0" algn="ctr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101600" lvl="0" algn="ctr">
              <a:buClr>
                <a:schemeClr val="tx1"/>
              </a:buClr>
              <a:buSzPts val="2000"/>
            </a:pPr>
            <a:r>
              <a:rPr lang="en-US" sz="2400" u="sng" dirty="0">
                <a:solidFill>
                  <a:schemeClr val="tx1"/>
                </a:solidFill>
                <a:latin typeface="Josefin Slab"/>
                <a:ea typeface="Baskerville" panose="02020502070401020303" pitchFamily="18" charset="0"/>
                <a:cs typeface="Josefin Slab"/>
                <a:sym typeface="Josefin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Lander’s Teaching Fellow website (www.landerteachingfellows.weebly.com</a:t>
            </a:r>
            <a:r>
              <a:rPr lang="en-US" sz="2400" u="sng" dirty="0">
                <a:solidFill>
                  <a:schemeClr val="tx1"/>
                </a:solidFill>
                <a:latin typeface="Josefin Slab"/>
                <a:ea typeface="Baskerville" panose="02020502070401020303" pitchFamily="18" charset="0"/>
                <a:cs typeface="Josefin Slab"/>
                <a:sym typeface="Josefin Slab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Josefin Slab"/>
                <a:ea typeface="Baskerville" panose="02020502070401020303" pitchFamily="18" charset="0"/>
                <a:cs typeface="Josefin Slab"/>
                <a:sym typeface="Josefin Slab"/>
              </a:rPr>
              <a:t> to find out more about the Teaching Fellows program here at Lander.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583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B7E5C2-D368-4B4F-A06B-6851789409BE}"/>
              </a:ext>
            </a:extLst>
          </p:cNvPr>
          <p:cNvSpPr txBox="1"/>
          <p:nvPr/>
        </p:nvSpPr>
        <p:spPr>
          <a:xfrm>
            <a:off x="1003850" y="172278"/>
            <a:ext cx="7136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77"/>
              </a:rPr>
              <a:t>Really Interested in being a Teaching Fellow? Here are your next steps: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EC822-5027-9C49-B5D2-AF49116B0284}"/>
              </a:ext>
            </a:extLst>
          </p:cNvPr>
          <p:cNvSpPr txBox="1"/>
          <p:nvPr/>
        </p:nvSpPr>
        <p:spPr>
          <a:xfrm>
            <a:off x="437321" y="1286034"/>
            <a:ext cx="8269356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tx1"/>
              </a:buClr>
              <a:buSzPct val="140000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Find the Teaching Fellow application on the SC Teaching Fellow website and apply by December 1</a:t>
            </a:r>
            <a:r>
              <a:rPr lang="en-US" sz="2000" baseline="30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st. </a:t>
            </a:r>
            <a:endParaRPr lang="en-US" sz="2000" dirty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342900" indent="-342900" algn="ctr">
              <a:buClr>
                <a:schemeClr val="tx1"/>
              </a:buClr>
              <a:buSzPct val="140000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Wait to receive your letter about your qualification for the second round of the application. Letters will be received no later than January 8</a:t>
            </a:r>
            <a:r>
              <a:rPr lang="en-US" sz="2000" baseline="30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th. </a:t>
            </a:r>
          </a:p>
          <a:p>
            <a:pPr marL="342900" indent="-342900" algn="ctr">
              <a:buClr>
                <a:schemeClr val="tx1"/>
              </a:buClr>
              <a:buAutoNum type="arabicPeriod"/>
            </a:pPr>
            <a:endParaRPr lang="en-US" sz="2400" baseline="30000" dirty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342900" indent="-342900" algn="ctr">
              <a:buClr>
                <a:schemeClr val="tx1"/>
              </a:buClr>
              <a:buSzPct val="90000"/>
              <a:buAutoNum type="arabicPeriod"/>
            </a:pPr>
            <a:r>
              <a:rPr lang="en-US" sz="3200" baseline="30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Prepare for your interview by coming to Lander’s Mock Interview Day! </a:t>
            </a:r>
          </a:p>
          <a:p>
            <a:pPr marL="342900" indent="-342900" algn="ctr">
              <a:buClr>
                <a:schemeClr val="tx1"/>
              </a:buClr>
              <a:buSzPct val="90000"/>
              <a:buAutoNum type="arabicPeriod"/>
            </a:pPr>
            <a:r>
              <a:rPr lang="en-US" sz="3200" baseline="30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Attend your interview on February 20th</a:t>
            </a:r>
          </a:p>
          <a:p>
            <a:pPr marL="342900" indent="-342900" algn="ctr">
              <a:buClr>
                <a:schemeClr val="tx1"/>
              </a:buClr>
              <a:buSzPct val="90000"/>
              <a:buAutoNum type="arabicPeriod"/>
            </a:pPr>
            <a:r>
              <a:rPr lang="en-US" sz="3200" baseline="30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Wait to here back from CERRA  </a:t>
            </a:r>
          </a:p>
          <a:p>
            <a:pPr marL="342900" indent="-342900" algn="ctr">
              <a:buClr>
                <a:schemeClr val="tx1"/>
              </a:buClr>
              <a:buSzPct val="90000"/>
              <a:buAutoNum type="arabicPeriod"/>
            </a:pPr>
            <a:r>
              <a:rPr lang="en-US" sz="3200" baseline="30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Become a Teaching Fellow!!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2"/>
            <a:endParaRPr lang="en-US" dirty="0"/>
          </a:p>
          <a:p>
            <a:pPr marL="342900" lvl="4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2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/>
        </p:nvSpPr>
        <p:spPr>
          <a:xfrm>
            <a:off x="2064600" y="0"/>
            <a:ext cx="70794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We are so thankful to be given the chance to talk to you all about Lander Teaching Fellows! </a:t>
            </a:r>
            <a:endParaRPr sz="2400" dirty="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5897129" y="4615352"/>
            <a:ext cx="27612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Questions?</a:t>
            </a:r>
            <a:endParaRPr sz="2400" dirty="0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774150" y="2020675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000" dirty="0">
              <a:solidFill>
                <a:srgbClr val="07376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Cooper Black" panose="0208090404030B020404" pitchFamily="18" charset="77"/>
                <a:ea typeface="Oswald Regular"/>
                <a:cs typeface="Oswald Regular"/>
                <a:sym typeface="Oswald Regular"/>
              </a:rPr>
              <a:t>What is Teaching Fellows?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>
              <a:solidFill>
                <a:srgbClr val="07376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45720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oper Black" panose="0208090404030B020404" pitchFamily="18" charset="77"/>
                <a:ea typeface="Baskerville" panose="02020502070401020303" pitchFamily="18" charset="0"/>
              </a:rPr>
              <a:t>Mission of the Teaching Fellows Program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: To recruit talented high school seniors into the teaching profession and help them develop leadership qualities.</a:t>
            </a:r>
          </a:p>
          <a:p>
            <a:pPr marL="457200" lvl="0" indent="-457200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Each year, the program provides Fellowships for up to </a:t>
            </a:r>
            <a:r>
              <a:rPr lang="en-US" sz="2000" b="1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200 high school seniors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who have exhibited </a:t>
            </a:r>
            <a:r>
              <a:rPr lang="en-US" sz="2000" b="1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high academic achievement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, a history of </a:t>
            </a:r>
            <a:r>
              <a:rPr lang="en-US" sz="2000" b="1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service to their school and community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, and a </a:t>
            </a:r>
            <a:r>
              <a:rPr lang="en-US" sz="2000" b="1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desire to teach </a:t>
            </a:r>
            <a:r>
              <a:rPr lang="en-US" sz="20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 South Carolina.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73763"/>
              </a:solidFill>
              <a:latin typeface="Baskerville" panose="02020502070401020303" pitchFamily="18" charset="0"/>
              <a:ea typeface="Baskerville" panose="02020502070401020303" pitchFamily="18" charset="0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376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376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376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15050" y="526350"/>
            <a:ext cx="83139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LET’S          MONEY!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1487375" y="1574075"/>
            <a:ext cx="7177200" cy="29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Up to $6,000 annually for 4 years!</a:t>
            </a:r>
            <a:endParaRPr sz="3000" dirty="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cxnSp>
        <p:nvCxnSpPr>
          <p:cNvPr id="117" name="Google Shape;117;p22"/>
          <p:cNvCxnSpPr/>
          <p:nvPr/>
        </p:nvCxnSpPr>
        <p:spPr>
          <a:xfrm>
            <a:off x="774150" y="1390850"/>
            <a:ext cx="616800" cy="432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p22"/>
          <p:cNvSpPr txBox="1"/>
          <p:nvPr/>
        </p:nvSpPr>
        <p:spPr>
          <a:xfrm>
            <a:off x="537975" y="2663600"/>
            <a:ext cx="76890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So </a:t>
            </a:r>
            <a:r>
              <a:rPr lang="en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WHAT’S THE </a:t>
            </a:r>
            <a:r>
              <a:rPr lang="en" sz="4800" dirty="0">
                <a:solidFill>
                  <a:srgbClr val="FFFFFF"/>
                </a:solidFill>
                <a:latin typeface="Meddon"/>
                <a:ea typeface="Meddon"/>
                <a:cs typeface="Meddon"/>
                <a:sym typeface="Meddon"/>
              </a:rPr>
              <a:t>           </a:t>
            </a:r>
            <a:r>
              <a:rPr lang="en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sz="4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3000" dirty="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You have to teach in a South Carolina every year you receive funding! </a:t>
            </a:r>
            <a:endParaRPr sz="3000" dirty="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cxnSp>
        <p:nvCxnSpPr>
          <p:cNvPr id="119" name="Google Shape;119;p22"/>
          <p:cNvCxnSpPr/>
          <p:nvPr/>
        </p:nvCxnSpPr>
        <p:spPr>
          <a:xfrm>
            <a:off x="965900" y="3647600"/>
            <a:ext cx="616800" cy="432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175" y="447550"/>
            <a:ext cx="1164775" cy="61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150" y="2648325"/>
            <a:ext cx="180975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1122856" y="-30375"/>
            <a:ext cx="9356035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FFFFFF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What                </a:t>
            </a:r>
            <a:r>
              <a:rPr lang="en-US" sz="3200" u="sng" dirty="0">
                <a:solidFill>
                  <a:srgbClr val="FFFFFF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Meddon"/>
                <a:sym typeface="Meddon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Meddon"/>
                <a:sym typeface="Josefin Slab"/>
              </a:rPr>
              <a:t>gain</a:t>
            </a:r>
            <a:r>
              <a:rPr lang="en-US" sz="3200" u="sng" dirty="0">
                <a:solidFill>
                  <a:srgbClr val="FFFFFF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Josefin Slab"/>
                <a:sym typeface="Josefin Slab"/>
              </a:rPr>
              <a:t> from Teaching Fellows </a:t>
            </a:r>
            <a:r>
              <a:rPr lang="en-US" sz="4000" u="sng" dirty="0">
                <a:solidFill>
                  <a:srgbClr val="FFFFFF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Josefin Slab"/>
                <a:sym typeface="Josefin Slab"/>
              </a:rPr>
              <a:t>?</a:t>
            </a:r>
          </a:p>
        </p:txBody>
      </p:sp>
      <p:sp>
        <p:nvSpPr>
          <p:cNvPr id="127" name="Google Shape;127;p23"/>
          <p:cNvSpPr txBox="1"/>
          <p:nvPr/>
        </p:nvSpPr>
        <p:spPr>
          <a:xfrm>
            <a:off x="326550" y="1031775"/>
            <a:ext cx="84909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 Regular"/>
              <a:buChar char="●"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Advanced</a:t>
            </a:r>
            <a:r>
              <a:rPr lang="en" sz="3000" dirty="0">
                <a:solidFill>
                  <a:srgbClr val="FFFFFF"/>
                </a:solidFill>
                <a:latin typeface="Josefin Slab Light"/>
                <a:ea typeface="Josefin Slab Light"/>
                <a:cs typeface="Josefin Slab Light"/>
                <a:sym typeface="Josefin Slab Light"/>
              </a:rPr>
              <a:t> Educational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Experiences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 Regular"/>
              <a:buChar char="●"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 </a:t>
            </a:r>
            <a:r>
              <a:rPr lang="en" sz="3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family 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throughout your entire college career!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 Regular"/>
              <a:buChar char="●"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           Opportunities: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 Regular"/>
              <a:buChar char="○"/>
            </a:pPr>
            <a:r>
              <a:rPr lang="en" sz="3000" dirty="0">
                <a:solidFill>
                  <a:srgbClr val="FFFFFF"/>
                </a:solidFill>
                <a:latin typeface="Josefin Slab Light"/>
                <a:ea typeface="Josefin Slab Light"/>
                <a:cs typeface="Josefin Slab Light"/>
                <a:sym typeface="Josefin Slab Light"/>
              </a:rPr>
              <a:t>Freshman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Retreat!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 Regular"/>
              <a:buChar char="○"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Sophomore </a:t>
            </a:r>
            <a:r>
              <a:rPr lang="en" sz="3000" dirty="0">
                <a:solidFill>
                  <a:srgbClr val="FFFFFF"/>
                </a:solidFill>
                <a:latin typeface="Josefin Slab Light"/>
                <a:ea typeface="Josefin Slab Light"/>
                <a:cs typeface="Josefin Slab Light"/>
                <a:sym typeface="Josefin Slab Light"/>
              </a:rPr>
              <a:t>Conference!</a:t>
            </a:r>
            <a:endParaRPr sz="3000" dirty="0">
              <a:solidFill>
                <a:srgbClr val="FFFFFF"/>
              </a:solidFill>
              <a:latin typeface="Josefin Slab Light"/>
              <a:ea typeface="Josefin Slab Light"/>
              <a:cs typeface="Josefin Slab Light"/>
              <a:sym typeface="Josefin Slab Light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 Regular"/>
              <a:buChar char="○"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               Conference of </a:t>
            </a:r>
            <a:r>
              <a:rPr lang="en" sz="3000" dirty="0">
                <a:solidFill>
                  <a:srgbClr val="FFFFFF"/>
                </a:solidFill>
                <a:latin typeface="Josefin Slab Light"/>
                <a:ea typeface="Josefin Slab Light"/>
                <a:cs typeface="Josefin Slab Light"/>
                <a:sym typeface="Josefin Slab Light"/>
              </a:rPr>
              <a:t>Choice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!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 Regular"/>
              <a:buChar char="○"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Senior Hill Day/</a:t>
            </a:r>
            <a:r>
              <a:rPr lang="en" sz="3000" dirty="0">
                <a:solidFill>
                  <a:srgbClr val="FFFFFF"/>
                </a:solidFill>
                <a:latin typeface="Josefin Slab Light"/>
                <a:ea typeface="Josefin Slab Light"/>
                <a:cs typeface="Josefin Slab Light"/>
                <a:sym typeface="Josefin Slab Light"/>
              </a:rPr>
              <a:t>Professional Development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Money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608" y="198783"/>
            <a:ext cx="1550505" cy="53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800" y="2163525"/>
            <a:ext cx="768175" cy="5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600" y="3709575"/>
            <a:ext cx="1087650" cy="5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43125" y="40900"/>
            <a:ext cx="9144000" cy="6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WHAT DOES LANDER</a:t>
            </a:r>
            <a:r>
              <a:rPr lang="en" sz="3200" u="sng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sym typeface="Meddon"/>
              </a:rPr>
              <a:t> </a:t>
            </a:r>
            <a:r>
              <a:rPr lang="en" sz="3200" u="sng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HAVE  TO OFFER ?</a:t>
            </a:r>
            <a:endParaRPr sz="3200" u="sng" dirty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121875" y="734788"/>
            <a:ext cx="8986500" cy="4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Dorm Variety 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Sports Team/Intramural Teams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Group Exercise Teams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○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Spin, Zumba, </a:t>
            </a:r>
            <a:r>
              <a:rPr lang="en" sz="1800" dirty="0" err="1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Crossfit</a:t>
            </a: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, Yoga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Outdoor Experiences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○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Skydiving, Hiking, Riverbank Zoo Trips, etc. 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5K Runs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○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Color Run, Moonshine Run, Glow Run, Autism 5K, etc.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Homecoming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Fraternities and Sororities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Mr. and Miss Lander Pageant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Family Day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Holiday Tree Lighting 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●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Fun University Events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Josefin Slab"/>
              <a:buChar char="○"/>
            </a:pPr>
            <a:r>
              <a:rPr lang="en" sz="1800" dirty="0">
                <a:solidFill>
                  <a:schemeClr val="tx1"/>
                </a:solidFill>
                <a:latin typeface="Josefin Slab"/>
                <a:ea typeface="Josefin Slab"/>
                <a:cs typeface="Josefin Slab"/>
                <a:sym typeface="Josefin Slab"/>
              </a:rPr>
              <a:t>comedians, musicians, singers, speakers, movies, etc.</a:t>
            </a:r>
            <a:endParaRPr sz="1800" dirty="0">
              <a:solidFill>
                <a:schemeClr val="tx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800" y="821625"/>
            <a:ext cx="3673926" cy="13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425" y="2377313"/>
            <a:ext cx="2538425" cy="14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5">
            <a:alphaModFix/>
          </a:blip>
          <a:srcRect l="18941" t="23686" r="45758" b="15795"/>
          <a:stretch/>
        </p:blipFill>
        <p:spPr>
          <a:xfrm>
            <a:off x="4369375" y="3044700"/>
            <a:ext cx="1602546" cy="158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073763"/>
                </a:solidFill>
              </a:rPr>
              <a:t>Campus________________________    </a:t>
            </a:r>
            <a:r>
              <a:rPr lang="en" sz="3600" u="sng">
                <a:solidFill>
                  <a:srgbClr val="073763"/>
                </a:solidFill>
                <a:latin typeface="Meddon"/>
                <a:ea typeface="Meddon"/>
                <a:cs typeface="Meddon"/>
                <a:sym typeface="Meddon"/>
              </a:rPr>
              <a:t> </a:t>
            </a:r>
            <a:endParaRPr sz="3600" u="sng">
              <a:solidFill>
                <a:srgbClr val="073763"/>
              </a:solidFill>
              <a:latin typeface="Meddon"/>
              <a:ea typeface="Meddon"/>
              <a:cs typeface="Meddon"/>
              <a:sym typeface="Meddon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026" y="89826"/>
            <a:ext cx="2813225" cy="2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78750" y="488100"/>
            <a:ext cx="8986500" cy="4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Josefin Slab"/>
              <a:buChar char="●"/>
            </a:pPr>
            <a:r>
              <a:rPr lang="en" sz="3600">
                <a:solidFill>
                  <a:srgbClr val="073763"/>
                </a:solidFill>
                <a:latin typeface="Josefin Slab"/>
                <a:ea typeface="Josefin Slab"/>
                <a:cs typeface="Josefin Slab"/>
                <a:sym typeface="Josefin Slab"/>
              </a:rPr>
              <a:t>Academic Success Center </a:t>
            </a:r>
            <a:endParaRPr sz="3600">
              <a:solidFill>
                <a:srgbClr val="073763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Josefin Slab"/>
              <a:buChar char="●"/>
            </a:pPr>
            <a:r>
              <a:rPr lang="en" sz="3600">
                <a:solidFill>
                  <a:srgbClr val="073763"/>
                </a:solidFill>
                <a:latin typeface="Josefin Slab"/>
                <a:ea typeface="Josefin Slab"/>
                <a:cs typeface="Josefin Slab"/>
                <a:sym typeface="Josefin Slab"/>
              </a:rPr>
              <a:t>Writing Center </a:t>
            </a:r>
            <a:endParaRPr sz="3600">
              <a:solidFill>
                <a:srgbClr val="073763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Josefin Slab"/>
              <a:buChar char="●"/>
            </a:pPr>
            <a:r>
              <a:rPr lang="en" sz="3600">
                <a:solidFill>
                  <a:srgbClr val="073763"/>
                </a:solidFill>
                <a:latin typeface="Josefin Slab"/>
                <a:ea typeface="Josefin Slab"/>
                <a:cs typeface="Josefin Slab"/>
                <a:sym typeface="Josefin Slab"/>
              </a:rPr>
              <a:t>Jackson Library </a:t>
            </a:r>
            <a:endParaRPr sz="3600">
              <a:solidFill>
                <a:srgbClr val="073763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Josefin Slab"/>
              <a:buChar char="●"/>
            </a:pPr>
            <a:r>
              <a:rPr lang="en" sz="3600">
                <a:solidFill>
                  <a:srgbClr val="073763"/>
                </a:solidFill>
                <a:latin typeface="Josefin Slab"/>
                <a:ea typeface="Josefin Slab"/>
                <a:cs typeface="Josefin Slab"/>
                <a:sym typeface="Josefin Slab"/>
              </a:rPr>
              <a:t>Information Technology Services (ITS)</a:t>
            </a:r>
            <a:endParaRPr sz="3600">
              <a:solidFill>
                <a:srgbClr val="073763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Josefin Slab"/>
              <a:buChar char="●"/>
            </a:pPr>
            <a:r>
              <a:rPr lang="en" sz="3600">
                <a:solidFill>
                  <a:srgbClr val="073763"/>
                </a:solidFill>
                <a:latin typeface="Josefin Slab"/>
                <a:ea typeface="Josefin Slab"/>
                <a:cs typeface="Josefin Slab"/>
                <a:sym typeface="Josefin Slab"/>
              </a:rPr>
              <a:t>Lander University Police Department (LUPD)</a:t>
            </a:r>
            <a:endParaRPr sz="3600">
              <a:solidFill>
                <a:srgbClr val="073763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Josefin Slab"/>
              <a:buChar char="●"/>
            </a:pPr>
            <a:r>
              <a:rPr lang="en" sz="3600">
                <a:solidFill>
                  <a:srgbClr val="073763"/>
                </a:solidFill>
                <a:latin typeface="Josefin Slab"/>
                <a:ea typeface="Josefin Slab"/>
                <a:cs typeface="Josefin Slab"/>
                <a:sym typeface="Josefin Slab"/>
              </a:rPr>
              <a:t>Wellness Center</a:t>
            </a:r>
            <a:endParaRPr sz="3600">
              <a:solidFill>
                <a:srgbClr val="073763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0027" y="3253777"/>
            <a:ext cx="4757600" cy="1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5077" y="133337"/>
            <a:ext cx="2047748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0" y="532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latin typeface="Meddon"/>
                <a:ea typeface="Meddon"/>
                <a:cs typeface="Meddon"/>
                <a:sym typeface="Meddon"/>
              </a:rPr>
              <a:t>             </a:t>
            </a:r>
            <a:r>
              <a:rPr lang="en" sz="4800" u="sng"/>
              <a:t>COLLEGE</a:t>
            </a:r>
            <a:endParaRPr sz="4800" u="sng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482950" y="1406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lab"/>
              <a:buChar char="●"/>
            </a:pPr>
            <a:r>
              <a:rPr lang="en" sz="24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TRIPS!</a:t>
            </a:r>
            <a:endParaRPr sz="240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lab"/>
              <a:buChar char="●"/>
            </a:pPr>
            <a:r>
              <a:rPr lang="en" sz="24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New York City!</a:t>
            </a:r>
            <a:endParaRPr sz="240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lab"/>
              <a:buChar char="●"/>
            </a:pPr>
            <a:r>
              <a:rPr lang="en" sz="24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Exclusive Classes and Housing</a:t>
            </a:r>
            <a:endParaRPr sz="240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lab"/>
              <a:buChar char="●"/>
            </a:pPr>
            <a:r>
              <a:rPr lang="en" sz="24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Study Abroad/Internships</a:t>
            </a:r>
            <a:endParaRPr sz="240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lab"/>
              <a:buChar char="●"/>
            </a:pPr>
            <a:r>
              <a:rPr lang="en" sz="24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Available Scholarships</a:t>
            </a:r>
            <a:endParaRPr sz="240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lab"/>
              <a:buChar char="●"/>
            </a:pPr>
            <a:r>
              <a:rPr lang="en" sz="24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Register with the Seniors!</a:t>
            </a:r>
            <a:endParaRPr sz="240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lab"/>
              <a:buChar char="●"/>
            </a:pPr>
            <a:r>
              <a:rPr lang="en" sz="24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Seperate Application!</a:t>
            </a:r>
            <a:endParaRPr sz="2400">
              <a:solidFill>
                <a:srgbClr val="FFFFFF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l="14571" t="13810" r="41722" b="15617"/>
          <a:stretch/>
        </p:blipFill>
        <p:spPr>
          <a:xfrm>
            <a:off x="6240275" y="2493525"/>
            <a:ext cx="2839351" cy="25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 rotWithShape="1">
          <a:blip r:embed="rId4">
            <a:alphaModFix/>
          </a:blip>
          <a:srcRect l="17531" t="15420" r="41537" b="11772"/>
          <a:stretch/>
        </p:blipFill>
        <p:spPr>
          <a:xfrm>
            <a:off x="4962375" y="120725"/>
            <a:ext cx="2728725" cy="27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725" y="532325"/>
            <a:ext cx="200025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57450" y="526350"/>
            <a:ext cx="9000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Josefin Slab"/>
                <a:ea typeface="Josefin Slab"/>
                <a:cs typeface="Josefin Slab"/>
                <a:sym typeface="Josefin Slab"/>
              </a:rPr>
              <a:t>Meet some of our Teaching Fellow cohorts here at Lander!</a:t>
            </a:r>
            <a:endParaRPr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2815200" y="4572350"/>
            <a:ext cx="3513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Sophomore Cohort 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t="13711" b="7349"/>
          <a:stretch/>
        </p:blipFill>
        <p:spPr>
          <a:xfrm>
            <a:off x="805088" y="585587"/>
            <a:ext cx="7533824" cy="39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466</Words>
  <Application>Microsoft Macintosh PowerPoint</Application>
  <PresentationFormat>On-screen Show (16:9)</PresentationFormat>
  <Paragraphs>69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Meddon</vt:lpstr>
      <vt:lpstr>Cooper Black</vt:lpstr>
      <vt:lpstr>Arial</vt:lpstr>
      <vt:lpstr>Oswald Regular</vt:lpstr>
      <vt:lpstr>Josefin Slab Light</vt:lpstr>
      <vt:lpstr>Oswald</vt:lpstr>
      <vt:lpstr>Baskerville</vt:lpstr>
      <vt:lpstr>Average</vt:lpstr>
      <vt:lpstr>Georgia</vt:lpstr>
      <vt:lpstr>Josefin Slab</vt:lpstr>
      <vt:lpstr>Slate</vt:lpstr>
      <vt:lpstr>PowerPoint Presentation</vt:lpstr>
      <vt:lpstr>PowerPoint Presentation</vt:lpstr>
      <vt:lpstr>LET’S          MONEY!</vt:lpstr>
      <vt:lpstr>What                 gain from Teaching Fellows ?</vt:lpstr>
      <vt:lpstr>WHAT DOES LANDER HAVE  TO OFFER ?</vt:lpstr>
      <vt:lpstr>Campus________________________     </vt:lpstr>
      <vt:lpstr>             COLLEGE</vt:lpstr>
      <vt:lpstr>Meet some of our Teaching Fellow cohorts here at Lander!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Georgia Elizabeth Workman</cp:lastModifiedBy>
  <cp:revision>6</cp:revision>
  <dcterms:modified xsi:type="dcterms:W3CDTF">2020-09-29T19:04:18Z</dcterms:modified>
</cp:coreProperties>
</file>